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theme/theme7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800" r:id="rId2"/>
    <p:sldMasterId id="2147483788" r:id="rId3"/>
    <p:sldMasterId id="2147483776" r:id="rId4"/>
    <p:sldMasterId id="2147483752" r:id="rId5"/>
    <p:sldMasterId id="2147483764" r:id="rId6"/>
  </p:sldMasterIdLst>
  <p:notesMasterIdLst>
    <p:notesMasterId r:id="rId27"/>
  </p:notesMasterIdLst>
  <p:sldIdLst>
    <p:sldId id="282" r:id="rId7"/>
    <p:sldId id="292" r:id="rId8"/>
    <p:sldId id="290" r:id="rId9"/>
    <p:sldId id="316" r:id="rId10"/>
    <p:sldId id="302" r:id="rId11"/>
    <p:sldId id="303" r:id="rId12"/>
    <p:sldId id="304" r:id="rId13"/>
    <p:sldId id="291" r:id="rId14"/>
    <p:sldId id="305" r:id="rId15"/>
    <p:sldId id="306" r:id="rId16"/>
    <p:sldId id="307" r:id="rId17"/>
    <p:sldId id="293" r:id="rId18"/>
    <p:sldId id="308" r:id="rId19"/>
    <p:sldId id="309" r:id="rId20"/>
    <p:sldId id="310" r:id="rId21"/>
    <p:sldId id="311" r:id="rId22"/>
    <p:sldId id="312" r:id="rId23"/>
    <p:sldId id="313" r:id="rId24"/>
    <p:sldId id="314" r:id="rId25"/>
    <p:sldId id="315" r:id="rId26"/>
  </p:sldIdLst>
  <p:sldSz cx="9906000" cy="6858000" type="A4"/>
  <p:notesSz cx="7099300" cy="10234613"/>
  <p:defaultTextStyle>
    <a:defPPr>
      <a:defRPr lang="en-GB"/>
    </a:defPPr>
    <a:lvl1pPr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1pPr>
    <a:lvl2pPr marL="4572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2pPr>
    <a:lvl3pPr marL="9144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3pPr>
    <a:lvl4pPr marL="13716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4pPr>
    <a:lvl5pPr marL="1828800" algn="l" rtl="0" fontAlgn="base">
      <a:spcBef>
        <a:spcPct val="50000"/>
      </a:spcBef>
      <a:spcAft>
        <a:spcPct val="0"/>
      </a:spcAft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5pPr>
    <a:lvl6pPr marL="22860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6pPr>
    <a:lvl7pPr marL="27432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7pPr>
    <a:lvl8pPr marL="32004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8pPr>
    <a:lvl9pPr marL="3657600" algn="l" defTabSz="914400" rtl="0" eaLnBrk="1" latinLnBrk="0" hangingPunct="1">
      <a:defRPr sz="1000" kern="1200">
        <a:solidFill>
          <a:schemeClr val="tx1"/>
        </a:solidFill>
        <a:latin typeface="Verdana" pitchFamily="6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A56A0"/>
    <a:srgbClr val="008B60"/>
    <a:srgbClr val="364395"/>
    <a:srgbClr val="5E69AA"/>
    <a:srgbClr val="727BB5"/>
    <a:srgbClr val="AFB4D5"/>
    <a:srgbClr val="9AA1CA"/>
    <a:srgbClr val="ED6B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421" autoAdjust="0"/>
    <p:restoredTop sz="94385" autoAdjust="0"/>
  </p:normalViewPr>
  <p:slideViewPr>
    <p:cSldViewPr>
      <p:cViewPr>
        <p:scale>
          <a:sx n="100" d="100"/>
          <a:sy n="100" d="100"/>
        </p:scale>
        <p:origin x="-342" y="-72"/>
      </p:cViewPr>
      <p:guideLst>
        <p:guide orient="horz" pos="3474"/>
        <p:guide orient="horz" pos="4100"/>
        <p:guide orient="horz" pos="4225"/>
        <p:guide orient="horz" pos="3805"/>
        <p:guide orient="horz" pos="1356"/>
        <p:guide pos="264"/>
        <p:guide pos="4247"/>
        <p:guide pos="289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1" d="100"/>
          <a:sy n="71" d="100"/>
        </p:scale>
        <p:origin x="-2124" y="-114"/>
      </p:cViewPr>
      <p:guideLst>
        <p:guide orient="horz" pos="3223"/>
        <p:guide pos="2236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slide" Target="slides/slide12.xml"/><Relationship Id="rId26" Type="http://schemas.openxmlformats.org/officeDocument/2006/relationships/slide" Target="slides/slide20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5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slide" Target="slides/slide11.xml"/><Relationship Id="rId25" Type="http://schemas.openxmlformats.org/officeDocument/2006/relationships/slide" Target="slides/slide19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0.xml"/><Relationship Id="rId20" Type="http://schemas.openxmlformats.org/officeDocument/2006/relationships/slide" Target="slides/slide14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5.xml"/><Relationship Id="rId24" Type="http://schemas.openxmlformats.org/officeDocument/2006/relationships/slide" Target="slides/slide18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9.xml"/><Relationship Id="rId23" Type="http://schemas.openxmlformats.org/officeDocument/2006/relationships/slide" Target="slides/slide17.xml"/><Relationship Id="rId28" Type="http://schemas.openxmlformats.org/officeDocument/2006/relationships/presProps" Target="presProps.xml"/><Relationship Id="rId10" Type="http://schemas.openxmlformats.org/officeDocument/2006/relationships/slide" Target="slides/slide4.xml"/><Relationship Id="rId19" Type="http://schemas.openxmlformats.org/officeDocument/2006/relationships/slide" Target="slides/slide13.xml"/><Relationship Id="rId31" Type="http://schemas.openxmlformats.org/officeDocument/2006/relationships/tableStyles" Target="tableStyle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3.xml"/><Relationship Id="rId14" Type="http://schemas.openxmlformats.org/officeDocument/2006/relationships/slide" Target="slides/slide8.xml"/><Relationship Id="rId22" Type="http://schemas.openxmlformats.org/officeDocument/2006/relationships/slide" Target="slides/slide16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>
            <a:lvl1pPr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>
            <a:lvl1pPr algn="r"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76288" y="765175"/>
            <a:ext cx="5546725" cy="38401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2513"/>
            <a:ext cx="5680075" cy="4606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b" anchorCtr="0" compatLnSpc="1">
            <a:prstTxWarp prst="textNoShape">
              <a:avLst/>
            </a:prstTxWarp>
          </a:bodyPr>
          <a:lstStyle>
            <a:lvl1pPr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51" tIns="47376" rIns="94751" bIns="47376" numCol="1" anchor="b" anchorCtr="0" compatLnSpc="1">
            <a:prstTxWarp prst="textNoShape">
              <a:avLst/>
            </a:prstTxWarp>
          </a:bodyPr>
          <a:lstStyle>
            <a:lvl1pPr algn="r" defTabSz="947738">
              <a:spcBef>
                <a:spcPct val="0"/>
              </a:spcBef>
              <a:defRPr sz="1200" smtClean="0">
                <a:latin typeface="Arial" charset="0"/>
              </a:defRPr>
            </a:lvl1pPr>
          </a:lstStyle>
          <a:p>
            <a:pPr>
              <a:defRPr/>
            </a:pPr>
            <a:fld id="{4225F359-4326-460E-BF65-467622655FB8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115643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64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2.xml"/><Relationship Id="rId3" Type="http://schemas.openxmlformats.org/officeDocument/2006/relationships/slideLayout" Target="../slideLayouts/slideLayout47.xml"/><Relationship Id="rId7" Type="http://schemas.openxmlformats.org/officeDocument/2006/relationships/slideLayout" Target="../slideLayouts/slideLayout51.xml"/><Relationship Id="rId12" Type="http://schemas.openxmlformats.org/officeDocument/2006/relationships/theme" Target="../theme/theme5.xml"/><Relationship Id="rId2" Type="http://schemas.openxmlformats.org/officeDocument/2006/relationships/slideLayout" Target="../slideLayouts/slideLayout46.xml"/><Relationship Id="rId1" Type="http://schemas.openxmlformats.org/officeDocument/2006/relationships/slideLayout" Target="../slideLayouts/slideLayout45.xml"/><Relationship Id="rId6" Type="http://schemas.openxmlformats.org/officeDocument/2006/relationships/slideLayout" Target="../slideLayouts/slideLayout50.xml"/><Relationship Id="rId11" Type="http://schemas.openxmlformats.org/officeDocument/2006/relationships/slideLayout" Target="../slideLayouts/slideLayout55.xml"/><Relationship Id="rId5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54.xml"/><Relationship Id="rId4" Type="http://schemas.openxmlformats.org/officeDocument/2006/relationships/slideLayout" Target="../slideLayouts/slideLayout48.xml"/><Relationship Id="rId9" Type="http://schemas.openxmlformats.org/officeDocument/2006/relationships/slideLayout" Target="../slideLayouts/slideLayout53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474" name="Rectangle 2"/>
          <p:cNvSpPr>
            <a:spLocks noChangeArrowheads="1"/>
          </p:cNvSpPr>
          <p:nvPr/>
        </p:nvSpPr>
        <p:spPr bwMode="gray">
          <a:xfrm>
            <a:off x="0" y="6397625"/>
            <a:ext cx="9907588" cy="457200"/>
          </a:xfrm>
          <a:prstGeom prst="rect">
            <a:avLst/>
          </a:prstGeom>
          <a:solidFill>
            <a:schemeClr val="accent1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lIns="0" tIns="0" rIns="0" bIns="0" anchor="ctr"/>
          <a:lstStyle/>
          <a:p>
            <a:pPr>
              <a:defRPr/>
            </a:pPr>
            <a:endParaRPr lang="en-US" dirty="0"/>
          </a:p>
        </p:txBody>
      </p:sp>
      <p:pic>
        <p:nvPicPr>
          <p:cNvPr id="1027" name="Picture 16" descr="Pearson_Bound_White"/>
          <p:cNvPicPr>
            <a:picLocks noChangeAspect="1" noChangeArrowheads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8247063" y="6356350"/>
            <a:ext cx="1655762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Text Box 25"/>
          <p:cNvSpPr txBox="1">
            <a:spLocks noChangeArrowheads="1"/>
          </p:cNvSpPr>
          <p:nvPr userDrawn="1"/>
        </p:nvSpPr>
        <p:spPr bwMode="auto">
          <a:xfrm>
            <a:off x="1588" y="6400800"/>
            <a:ext cx="57896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0"/>
              </a:spcBef>
              <a:defRPr/>
            </a:pPr>
            <a:r>
              <a:rPr lang="en-US" sz="1200" dirty="0" smtClean="0">
                <a:solidFill>
                  <a:schemeClr val="bg1"/>
                </a:solidFill>
                <a:latin typeface="Tahoma" pitchFamily="64" charset="0"/>
              </a:rPr>
              <a:t>Lever-Duffy and McDonald,</a:t>
            </a:r>
            <a:r>
              <a:rPr lang="en-US" sz="1200" baseline="0" dirty="0" smtClean="0">
                <a:solidFill>
                  <a:schemeClr val="bg1"/>
                </a:solidFill>
                <a:latin typeface="Tahoma" pitchFamily="64" charset="0"/>
              </a:rPr>
              <a:t> Teaching and Learning with Technology, 5</a:t>
            </a:r>
            <a:r>
              <a:rPr lang="en-US" sz="1200" baseline="30000" dirty="0" smtClean="0">
                <a:solidFill>
                  <a:schemeClr val="bg1"/>
                </a:solidFill>
                <a:latin typeface="Tahoma" pitchFamily="64" charset="0"/>
              </a:rPr>
              <a:t>th</a:t>
            </a:r>
            <a:r>
              <a:rPr lang="en-US" sz="1200" baseline="0" dirty="0" smtClean="0">
                <a:solidFill>
                  <a:schemeClr val="bg1"/>
                </a:solidFill>
                <a:latin typeface="Tahoma" pitchFamily="64" charset="0"/>
              </a:rPr>
              <a:t> Edition</a:t>
            </a:r>
            <a:endParaRPr lang="en-US" sz="1200" dirty="0">
              <a:solidFill>
                <a:schemeClr val="bg1"/>
              </a:solidFill>
              <a:latin typeface="Tahoma" pitchFamily="64" charset="0"/>
            </a:endParaRPr>
          </a:p>
          <a:p>
            <a:pPr>
              <a:spcBef>
                <a:spcPct val="0"/>
              </a:spcBef>
              <a:defRPr/>
            </a:pPr>
            <a:r>
              <a:rPr lang="en-US" sz="1200" dirty="0">
                <a:solidFill>
                  <a:schemeClr val="bg1"/>
                </a:solidFill>
                <a:latin typeface="Tahoma" pitchFamily="64" charset="0"/>
              </a:rPr>
              <a:t>© </a:t>
            </a:r>
            <a:r>
              <a:rPr lang="en-US" sz="1200" dirty="0" smtClean="0">
                <a:solidFill>
                  <a:schemeClr val="bg1"/>
                </a:solidFill>
                <a:latin typeface="Tahoma" pitchFamily="64" charset="0"/>
              </a:rPr>
              <a:t>2015 </a:t>
            </a:r>
            <a:r>
              <a:rPr lang="en-US" sz="1200" dirty="0">
                <a:solidFill>
                  <a:schemeClr val="bg1"/>
                </a:solidFill>
                <a:latin typeface="Tahoma" pitchFamily="64" charset="0"/>
              </a:rPr>
              <a:t>Pearson Education, Inc. All rights reserved.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</p:sldLayoutIdLst>
  <p:txStyles>
    <p:titleStyle>
      <a:lvl1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2pPr>
      <a:lvl3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3pPr>
      <a:lvl4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4pPr>
      <a:lvl5pPr algn="l" rtl="0" eaLnBrk="0" fontAlgn="base" hangingPunct="0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5pPr>
      <a:lvl6pPr marL="4572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6pPr>
      <a:lvl7pPr marL="9144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7pPr>
      <a:lvl8pPr marL="13716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8pPr>
      <a:lvl9pPr marL="1828800" algn="l" rtl="0" fontAlgn="base">
        <a:spcBef>
          <a:spcPct val="40000"/>
        </a:spcBef>
        <a:spcAft>
          <a:spcPct val="0"/>
        </a:spcAft>
        <a:defRPr sz="3600" b="1">
          <a:solidFill>
            <a:schemeClr val="tx2"/>
          </a:solidFill>
          <a:latin typeface="Verdana" pitchFamily="64" charset="0"/>
          <a:cs typeface="Arial" charset="0"/>
        </a:defRPr>
      </a:lvl9pPr>
    </p:titleStyle>
    <p:bodyStyle>
      <a:lvl1pPr algn="l" rtl="0" eaLnBrk="0" fontAlgn="base" hangingPunct="0">
        <a:spcBef>
          <a:spcPct val="0"/>
        </a:spcBef>
        <a:spcAft>
          <a:spcPct val="0"/>
        </a:spcAft>
        <a:buSzPct val="80000"/>
        <a:buFont typeface="Verdana" pitchFamily="64" charset="0"/>
        <a:defRPr sz="2400" b="1">
          <a:solidFill>
            <a:schemeClr val="tx2"/>
          </a:solidFill>
          <a:latin typeface="+mn-lt"/>
          <a:ea typeface="+mn-ea"/>
          <a:cs typeface="+mn-cs"/>
        </a:defRPr>
      </a:lvl1pPr>
      <a:lvl2pPr marL="3175" indent="-1588" algn="l" rtl="0" eaLnBrk="0" fontAlgn="base" hangingPunct="0">
        <a:spcBef>
          <a:spcPct val="0"/>
        </a:spcBef>
        <a:spcAft>
          <a:spcPct val="0"/>
        </a:spcAft>
        <a:buSzPct val="80000"/>
        <a:buFont typeface="Verdana" pitchFamily="64" charset="0"/>
        <a:defRPr sz="2400">
          <a:solidFill>
            <a:schemeClr val="tx1"/>
          </a:solidFill>
          <a:latin typeface="+mn-lt"/>
          <a:cs typeface="+mn-cs"/>
        </a:defRPr>
      </a:lvl2pPr>
      <a:lvl3pPr marL="879475" indent="-165100" algn="l" rtl="0" eaLnBrk="0" fontAlgn="base" hangingPunct="0">
        <a:spcBef>
          <a:spcPct val="0"/>
        </a:spcBef>
        <a:spcAft>
          <a:spcPct val="0"/>
        </a:spcAft>
        <a:buSzPct val="80000"/>
        <a:buFont typeface="Arial" charset="0"/>
        <a:buChar char="–"/>
        <a:defRPr sz="2400">
          <a:solidFill>
            <a:schemeClr val="tx1"/>
          </a:solidFill>
          <a:latin typeface="+mn-lt"/>
          <a:cs typeface="+mn-cs"/>
        </a:defRPr>
      </a:lvl3pPr>
      <a:lvl4pPr marL="1243013" indent="-184150" algn="l" rtl="0" eaLnBrk="0" fontAlgn="base" hangingPunct="0">
        <a:spcBef>
          <a:spcPct val="0"/>
        </a:spcBef>
        <a:spcAft>
          <a:spcPct val="0"/>
        </a:spcAft>
        <a:buSzPct val="80000"/>
        <a:buFont typeface="Arial" charset="0"/>
        <a:buChar char="○"/>
        <a:defRPr sz="24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4134AC-FD2D-4AC5-B06B-76D3B5E8B9D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2EAA8D-FF8F-4974-B962-CF0EDA5B2C0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8AA1C9-7C9D-4D7E-A818-78AB2D3FA8D4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AB61D2-E58A-4629-BAFE-892F3CA965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9" r:id="rId1"/>
    <p:sldLayoutId id="2147483790" r:id="rId2"/>
    <p:sldLayoutId id="2147483791" r:id="rId3"/>
    <p:sldLayoutId id="2147483792" r:id="rId4"/>
    <p:sldLayoutId id="2147483793" r:id="rId5"/>
    <p:sldLayoutId id="2147483794" r:id="rId6"/>
    <p:sldLayoutId id="2147483795" r:id="rId7"/>
    <p:sldLayoutId id="2147483796" r:id="rId8"/>
    <p:sldLayoutId id="2147483797" r:id="rId9"/>
    <p:sldLayoutId id="2147483798" r:id="rId10"/>
    <p:sldLayoutId id="214748379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33C98C-D54F-469F-ADA6-8397E0FEEDC3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EF1873-AC62-4DB5-BDE0-44B47D1628F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7" r:id="rId1"/>
    <p:sldLayoutId id="2147483778" r:id="rId2"/>
    <p:sldLayoutId id="2147483779" r:id="rId3"/>
    <p:sldLayoutId id="2147483780" r:id="rId4"/>
    <p:sldLayoutId id="2147483781" r:id="rId5"/>
    <p:sldLayoutId id="2147483782" r:id="rId6"/>
    <p:sldLayoutId id="2147483783" r:id="rId7"/>
    <p:sldLayoutId id="2147483784" r:id="rId8"/>
    <p:sldLayoutId id="2147483785" r:id="rId9"/>
    <p:sldLayoutId id="2147483786" r:id="rId10"/>
    <p:sldLayoutId id="214748378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B2761-B815-44C1-A00D-46DF93007F5A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BCE57F-0D84-4148-A161-47DC6FD05FA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3" r:id="rId1"/>
    <p:sldLayoutId id="2147483754" r:id="rId2"/>
    <p:sldLayoutId id="2147483755" r:id="rId3"/>
    <p:sldLayoutId id="2147483756" r:id="rId4"/>
    <p:sldLayoutId id="2147483757" r:id="rId5"/>
    <p:sldLayoutId id="2147483758" r:id="rId6"/>
    <p:sldLayoutId id="2147483759" r:id="rId7"/>
    <p:sldLayoutId id="2147483760" r:id="rId8"/>
    <p:sldLayoutId id="2147483761" r:id="rId9"/>
    <p:sldLayoutId id="2147483762" r:id="rId10"/>
    <p:sldLayoutId id="214748376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BC8FF1-A039-48CE-9CBB-18295CC00937}" type="datetimeFigureOut">
              <a:rPr lang="en-US" smtClean="0"/>
              <a:pPr/>
              <a:t>4/24/2014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5DC27-0EAC-4EAD-9322-02C8CEB3AB9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5" r:id="rId1"/>
    <p:sldLayoutId id="2147483766" r:id="rId2"/>
    <p:sldLayoutId id="2147483767" r:id="rId3"/>
    <p:sldLayoutId id="2147483768" r:id="rId4"/>
    <p:sldLayoutId id="2147483769" r:id="rId5"/>
    <p:sldLayoutId id="2147483770" r:id="rId6"/>
    <p:sldLayoutId id="2147483771" r:id="rId7"/>
    <p:sldLayoutId id="2147483772" r:id="rId8"/>
    <p:sldLayoutId id="2147483773" r:id="rId9"/>
    <p:sldLayoutId id="2147483774" r:id="rId10"/>
    <p:sldLayoutId id="214748377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Teaching and Learning</a:t>
            </a:r>
            <a:br>
              <a:rPr lang="en-US" dirty="0" smtClean="0"/>
            </a:br>
            <a:r>
              <a:rPr lang="en-US" dirty="0" smtClean="0"/>
              <a:t>with Technology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Chapter 2</a:t>
            </a:r>
          </a:p>
          <a:p>
            <a:r>
              <a:rPr lang="en-US" dirty="0" smtClean="0"/>
              <a:t>Technology and Learning</a:t>
            </a:r>
            <a:endParaRPr lang="en-US" dirty="0"/>
          </a:p>
        </p:txBody>
      </p:sp>
      <p:pic>
        <p:nvPicPr>
          <p:cNvPr id="1026" name="Picture 2" descr="Current Cover Image: http://hepm-highered.pearsoned.com/mdb/covers/0/0133783030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1000" y="457200"/>
            <a:ext cx="1076325" cy="13716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A Closer Look at the Learner</a:t>
            </a:r>
          </a:p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Intelligence</a:t>
            </a:r>
            <a:r>
              <a:rPr lang="en-US" sz="2200" dirty="0" smtClean="0"/>
              <a:t> refers to an individuals capacity for learning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Intelligence quotient (IQ) is a quantitative measure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Typical measures verbal and logical/mathematical capabilities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Stanford-Binet is a prominent example of IQ test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IQ scores may not accurately reflect all aspects of an individuals capabilities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A Closer Look at the Learner</a:t>
            </a:r>
          </a:p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dirty="0" smtClean="0"/>
              <a:t>Multiple Intelligences refers to a series of nine different learning capacities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Every person’s intelligence profile includes some of each intelligence, though one or more may dominate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000" dirty="0" smtClean="0"/>
              <a:t>Linguistic, logical-mathematical, musical, spatial, bodily-kinesthetic, interpersonal, intrapersonal, naturalistic, and existential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Teaching must include strategies for all intelligences to ensure that every child’s propensities are addressed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Technology to Reinforce Learning</a:t>
            </a:r>
          </a:p>
          <a:p>
            <a:pPr marL="219075" lvl="2" indent="-219075"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Some technologies provide a focused, personalized reinforcement of content</a:t>
            </a:r>
            <a:endParaRPr lang="en-US" dirty="0" smtClean="0">
              <a:solidFill>
                <a:schemeClr val="tx1"/>
              </a:solidFill>
              <a:latin typeface="+mn-lt"/>
              <a:cs typeface="+mn-cs"/>
            </a:endParaRPr>
          </a:p>
          <a:p>
            <a:pPr marL="219075" lvl="2" indent="-219075"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Enables students to interact with content at their own pace, with individualized support</a:t>
            </a:r>
            <a:endParaRPr lang="en-US" dirty="0" smtClean="0">
              <a:solidFill>
                <a:schemeClr val="tx1"/>
              </a:solidFill>
              <a:latin typeface="+mn-lt"/>
              <a:cs typeface="+mn-cs"/>
            </a:endParaRPr>
          </a:p>
          <a:p>
            <a:pPr marL="219075" lvl="2" indent="-219075"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Examples include online learning tools that demonstrate concepts (e.g. Geogebra</a:t>
            </a:r>
            <a:r>
              <a:rPr lang="en-US" dirty="0" smtClean="0"/>
              <a:t> and ADAM) or those that let students experiment with content (e.g.. Virtual Chemistry) or those that allow students to view content in action (e.g. Hubble online)</a:t>
            </a:r>
          </a:p>
          <a:p>
            <a:pPr marL="219075" lvl="2" indent="-219075">
              <a:buFont typeface="Wingdings" pitchFamily="2" charset="2"/>
              <a:buChar char="Ø"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Technology to Address Diversity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Various technologies provide content and feedback via modalities best suited to learner’s diverse styles (cognitive, learning, or intelligences)</a:t>
            </a:r>
            <a:endParaRPr lang="en-US" dirty="0" smtClean="0">
              <a:solidFill>
                <a:schemeClr val="tx1"/>
              </a:solidFill>
              <a:latin typeface="+mn-lt"/>
              <a:cs typeface="+mn-cs"/>
            </a:endParaRP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Special needs students may require technology in the form of assistive devices to ensure their participation</a:t>
            </a:r>
            <a:endParaRPr lang="en-US" dirty="0" smtClean="0">
              <a:solidFill>
                <a:schemeClr val="tx1"/>
              </a:solidFill>
              <a:latin typeface="+mn-lt"/>
              <a:cs typeface="+mn-cs"/>
            </a:endParaRP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Culturally diverse students may benefit from technologies that offer content via their native language or cultural heritage</a:t>
            </a:r>
          </a:p>
          <a:p>
            <a:pPr marL="219075" lvl="2" indent="-219075">
              <a:buNone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Technology to Foster Critical Thinking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Higher order thinking skills are those that reflect complex, critical cognition</a:t>
            </a:r>
            <a:r>
              <a:rPr lang="en-US" b="1" dirty="0" smtClean="0"/>
              <a:t> </a:t>
            </a:r>
            <a:endParaRPr lang="en-US" b="1" dirty="0" smtClean="0">
              <a:solidFill>
                <a:schemeClr val="tx1"/>
              </a:solidFill>
              <a:latin typeface="+mn-lt"/>
              <a:cs typeface="+mn-cs"/>
            </a:endParaRP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Technology can support complex thinking by offering opportunities to discuss, write, debate, research and collaborate</a:t>
            </a:r>
            <a:endParaRPr lang="en-US" dirty="0" smtClean="0">
              <a:solidFill>
                <a:schemeClr val="tx1"/>
              </a:solidFill>
              <a:latin typeface="+mn-lt"/>
              <a:cs typeface="+mn-cs"/>
            </a:endParaRP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Examples of technology for critical thinking include web quests, online problem solving games (e.g. PBS Kids), blogs, wikis and search engines</a:t>
            </a:r>
          </a:p>
          <a:p>
            <a:pPr marL="219075" lvl="2" indent="-219075">
              <a:buNone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Technology to Foster Creativity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Technology can support the creative process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21</a:t>
            </a:r>
            <a:r>
              <a:rPr lang="en-US" baseline="30000" dirty="0" smtClean="0">
                <a:solidFill>
                  <a:schemeClr val="tx1"/>
                </a:solidFill>
                <a:latin typeface="+mn-lt"/>
                <a:cs typeface="+mn-cs"/>
              </a:rPr>
              <a:t>st</a:t>
            </a: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 century learners need to be creative, adapt to change, and invent solutions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Examples of technology for creativity include concept mapping (e.g. LiveBinder and Inspiration), graphic communication of ideas (e.g. Wordle),  and imaging and graphics software </a:t>
            </a:r>
          </a:p>
          <a:p>
            <a:pPr marL="219075" lvl="2" indent="-219075">
              <a:buNone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Technology to Foster Communication </a:t>
            </a:r>
          </a:p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and Collaboration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The Web has made world wide communication and collaboration a reality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Web 2.0’s social networking capability has changed how people interact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Examples include online video conferencing and file sharing (e.g. Skype), online collaborative facilities (e.g. Illuminate and Ellg),  and virtual classrooms (e.g. </a:t>
            </a:r>
            <a:r>
              <a:rPr lang="en-US" dirty="0" smtClean="0"/>
              <a:t>Moodle)</a:t>
            </a:r>
            <a:endParaRPr lang="en-US" dirty="0" smtClean="0">
              <a:solidFill>
                <a:schemeClr val="tx1"/>
              </a:solidFill>
              <a:latin typeface="+mn-lt"/>
              <a:cs typeface="+mn-cs"/>
            </a:endParaRPr>
          </a:p>
          <a:p>
            <a:pPr marL="219075" lvl="2" indent="-219075">
              <a:buNone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Technology to Assess Competency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Standards require assessment to determine if learning outcomes are achieved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Technology enables classroom and online assessment of competencies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Examples include test creation (e.g. Easy TestMaker), portfolio generation (e.g. FolioSpaces),  and feedback surveys (e.g. </a:t>
            </a:r>
            <a:r>
              <a:rPr lang="en-US" dirty="0" smtClean="0"/>
              <a:t>SurveyMonkey)</a:t>
            </a:r>
            <a:endParaRPr lang="en-US" dirty="0" smtClean="0">
              <a:solidFill>
                <a:schemeClr val="tx1"/>
              </a:solidFill>
              <a:latin typeface="+mn-lt"/>
              <a:cs typeface="+mn-cs"/>
            </a:endParaRPr>
          </a:p>
          <a:p>
            <a:pPr marL="219075" lvl="2" indent="-219075">
              <a:buNone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The Evolution of Educational Technology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Educational technology – all technologies that can be used in support of teaching and learning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Early 1900s – audiovisual movement started with motion media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During 1920s and 1930s slides, radio, and audio and video recordings added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Expanded during 1940s to train solider drafted for war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In 1950s and 1960s, television added</a:t>
            </a:r>
          </a:p>
          <a:p>
            <a:pPr marL="219075" lvl="2" indent="-219075">
              <a:buNone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The Evolution of Educational Technology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Late 1960s added programmed learning as a result of behaviorist influence</a:t>
            </a:r>
            <a:endParaRPr lang="en-US" dirty="0" smtClean="0">
              <a:solidFill>
                <a:schemeClr val="tx1"/>
              </a:solidFill>
              <a:latin typeface="+mn-lt"/>
              <a:cs typeface="+mn-cs"/>
            </a:endParaRP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Arrival of computers in 1970s-1980s changed to digital technologies, multimedia, and interactivity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>
                <a:solidFill>
                  <a:schemeClr val="tx1"/>
                </a:solidFill>
                <a:latin typeface="+mn-lt"/>
                <a:cs typeface="+mn-cs"/>
              </a:rPr>
              <a:t>With the advent of the Internet in the 1990s, the Information Age changed educational technology again and the digital influence dominated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1990s-today, with the emergence of the Web 1.0 and 2.0 and mobile devices, educational technology has become leading edge</a:t>
            </a:r>
          </a:p>
          <a:p>
            <a:pPr marL="219075" lvl="2" indent="-219075">
              <a:buNone/>
              <a:tabLst>
                <a:tab pos="288925" algn="l"/>
              </a:tabLst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200" dirty="0" smtClean="0">
                <a:solidFill>
                  <a:schemeClr val="tx1"/>
                </a:solidFill>
              </a:rPr>
              <a:t>Learning Outcomes</a:t>
            </a:r>
          </a:p>
          <a:p>
            <a:pPr marL="342900" lvl="2" indent="-342900">
              <a:lnSpc>
                <a:spcPct val="150000"/>
              </a:lnSpc>
              <a:spcBef>
                <a:spcPts val="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Identify and evaluate the theoretical foundations of learning</a:t>
            </a:r>
          </a:p>
          <a:p>
            <a:pPr marL="342900" lvl="1" indent="-342900">
              <a:lnSpc>
                <a:spcPct val="150000"/>
              </a:lnSpc>
              <a:spcBef>
                <a:spcPts val="0"/>
              </a:spcBef>
              <a:buFont typeface="Wingdings" pitchFamily="2" charset="2"/>
              <a:buChar char="Ø"/>
            </a:pPr>
            <a:r>
              <a:rPr lang="en-US" sz="2200" dirty="0" smtClean="0"/>
              <a:t>Determine the learner characteristics that most impact learning</a:t>
            </a:r>
          </a:p>
          <a:p>
            <a:pPr marL="342900" lvl="0" indent="-342900">
              <a:lnSpc>
                <a:spcPct val="150000"/>
              </a:lnSpc>
              <a:spcBef>
                <a:spcPts val="0"/>
              </a:spcBef>
              <a:buFont typeface="Wingdings" pitchFamily="2" charset="2"/>
              <a:buChar char="Ø"/>
              <a:tabLst>
                <a:tab pos="174625" algn="l"/>
              </a:tabLst>
            </a:pPr>
            <a:r>
              <a:rPr lang="en-US" sz="2200" b="0" dirty="0" smtClean="0">
                <a:solidFill>
                  <a:schemeClr val="tx1"/>
                </a:solidFill>
              </a:rPr>
              <a:t>Describe the application of various technologies in support of learning</a:t>
            </a:r>
          </a:p>
          <a:p>
            <a:pPr marL="342900" lvl="0" indent="-342900">
              <a:lnSpc>
                <a:spcPct val="150000"/>
              </a:lnSpc>
              <a:spcBef>
                <a:spcPts val="0"/>
              </a:spcBef>
              <a:buFont typeface="Wingdings" pitchFamily="2" charset="2"/>
              <a:buChar char="Ø"/>
              <a:tabLst>
                <a:tab pos="174625" algn="l"/>
              </a:tabLst>
            </a:pPr>
            <a:r>
              <a:rPr lang="en-US" sz="2200" b="0" dirty="0" smtClean="0">
                <a:solidFill>
                  <a:schemeClr val="tx1"/>
                </a:solidFill>
              </a:rPr>
              <a:t>Synthesize your own view of the relationships among teaching, learning, and using technology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Towards Synthesis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dirty="0" smtClean="0"/>
              <a:t>You need to decide: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dirty="0" smtClean="0"/>
              <a:t>Your own view of how students learn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dirty="0" smtClean="0"/>
              <a:t>How best to assess and address your student’s needs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dirty="0" smtClean="0"/>
              <a:t>How best to adapt teaching strategies for your students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dirty="0" smtClean="0"/>
              <a:t>How technology will fit into your classroom and with your own views of teaching and learning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dirty="0" smtClean="0"/>
              <a:t>How you will prepare 21</a:t>
            </a:r>
            <a:r>
              <a:rPr lang="en-US" baseline="30000" dirty="0" smtClean="0"/>
              <a:t>st</a:t>
            </a:r>
            <a:r>
              <a:rPr lang="en-US" dirty="0" smtClean="0"/>
              <a:t> century learners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Theoretical Perspectives on Learning</a:t>
            </a:r>
          </a:p>
          <a:p>
            <a:pPr marL="219075" lvl="2" indent="-219075">
              <a:lnSpc>
                <a:spcPct val="150000"/>
              </a:lnSpc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Different Views of Learning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Learning is a complex activity often explained in different ways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The learning theory one agrees with informs how one sees learning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Learning theories may contradict each other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You may agree with just one theory or have an eclectic view, subscribing to some part of multiple theories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Your view of learning becomes the foundation of your instructional planning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Theoretical Perspectives on Learning</a:t>
            </a:r>
          </a:p>
          <a:p>
            <a:pPr marL="219075" lvl="2" indent="-219075">
              <a:lnSpc>
                <a:spcPct val="150000"/>
              </a:lnSpc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Learning as Communication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Teachers is sender of message; Student is receiver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Learning occurs when information is accurately transmitted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Feedback checks for message accuracy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Environmental factors (e.g. room characteristics and physical comfort), psychological factors (e.g. learning and cognitive styles), and personal filters (e.g. attitude and cultural bias) can interfere with communication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Teaching strategies focus on precise communication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Theoretical Perspectives on Learning</a:t>
            </a:r>
          </a:p>
          <a:p>
            <a:pPr marL="219075" lvl="2" indent="-219075">
              <a:lnSpc>
                <a:spcPct val="150000"/>
              </a:lnSpc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Behaviorist Perspective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Learning is the result of the stimulus-response cycle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Learners acquire behaviors, skills, and knowledge in response to rewards, punishments, or withheld responses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Learning is essentially a passive process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Teaching and learning strategies focus on creating opportunities for students to perform for rewards and to avoid negative actions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Theoretical Perspectives on Learning</a:t>
            </a:r>
          </a:p>
          <a:p>
            <a:pPr marL="219075" lvl="2" indent="-219075">
              <a:lnSpc>
                <a:spcPct val="150000"/>
              </a:lnSpc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Cognitivist Perspective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Learning is a mental operation that occurs when information enters senses, undergoes mental manipulation, is stored and finally used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Mental activity (cognition) is the key to learning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Teaching and learning strategies focus the review and application of knowledge, discussion, and deep thinking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Theoretical Perspectives on Learning</a:t>
            </a:r>
          </a:p>
          <a:p>
            <a:pPr marL="219075" lvl="2" indent="-219075">
              <a:lnSpc>
                <a:spcPct val="150000"/>
              </a:lnSpc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b="1" dirty="0" smtClean="0"/>
              <a:t>Constructivist Perspective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Learning is knowledge constructed from a process resulting from individual cognition and is unique to the individual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Outgrowth of cognitivism but differs in emphasis placed on individual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Teaching and learning strategies focus encouraging personal growth and understanding, intellectual development, creativity, and social interaction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A Closer Look at the Learner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Every learner is unique in terms of their cognitive style, learning style, and intelligence</a:t>
            </a:r>
          </a:p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dirty="0" smtClean="0"/>
              <a:t>Cognitive style refers to how one thinks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Several instruments measure this including the Myers-Briggs Type Indicator – results show a profile of four cognitive preferences 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Extrovert vs. Introvert, Sensing vs. Intuitive, Thinking vs. Feeling, and Judging vs. Perceiving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Combination of an individual’s dominant preference from each of the four groups indicates cognitive style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Chapter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Technology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19075" lvl="2" indent="-219075">
              <a:buNone/>
              <a:tabLst>
                <a:tab pos="288925" algn="l"/>
              </a:tabLst>
            </a:pPr>
            <a:r>
              <a:rPr lang="en-US" b="1" dirty="0" smtClean="0">
                <a:solidFill>
                  <a:srgbClr val="4A56A0"/>
                </a:solidFill>
              </a:rPr>
              <a:t>A Closer Look at the Learner</a:t>
            </a:r>
          </a:p>
          <a:p>
            <a:pPr marL="219075" lvl="2" indent="-219075">
              <a:spcBef>
                <a:spcPts val="600"/>
              </a:spcBef>
              <a:buNone/>
              <a:tabLst>
                <a:tab pos="288925" algn="l"/>
              </a:tabLst>
            </a:pPr>
            <a:r>
              <a:rPr lang="en-US" sz="2200" dirty="0" smtClean="0"/>
              <a:t>Learning Style refers to the conditions under which we best learn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Three primary modalities for learning style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Auditory – Learn best by listening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Visual – Learn best by seeing</a:t>
            </a:r>
          </a:p>
          <a:p>
            <a:pPr marL="582613" lvl="3" indent="-219075">
              <a:spcBef>
                <a:spcPts val="600"/>
              </a:spcBef>
              <a:buFont typeface="Wingdings" pitchFamily="2" charset="2"/>
              <a:buChar char="§"/>
              <a:tabLst>
                <a:tab pos="288925" algn="l"/>
              </a:tabLst>
            </a:pPr>
            <a:r>
              <a:rPr lang="en-US" sz="2200" dirty="0" smtClean="0"/>
              <a:t>Kinesthetic – Learn best by doing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Everyone learns through all three but individuals have a dominant sensory gateway that best promotes learning</a:t>
            </a:r>
          </a:p>
          <a:p>
            <a:pPr marL="219075" lvl="2" indent="-219075">
              <a:spcBef>
                <a:spcPts val="600"/>
              </a:spcBef>
              <a:buFont typeface="Wingdings" pitchFamily="2" charset="2"/>
              <a:buChar char="Ø"/>
              <a:tabLst>
                <a:tab pos="288925" algn="l"/>
              </a:tabLst>
            </a:pPr>
            <a:r>
              <a:rPr lang="en-US" sz="2200" dirty="0" smtClean="0"/>
              <a:t>Many online and paper learning styles instruments are available to determine dominant style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earson_Presentation">
  <a:themeElements>
    <a:clrScheme name="Pearson_Presentation 2">
      <a:dk1>
        <a:srgbClr val="000000"/>
      </a:dk1>
      <a:lt1>
        <a:srgbClr val="FBF5EA"/>
      </a:lt1>
      <a:dk2>
        <a:srgbClr val="364395"/>
      </a:dk2>
      <a:lt2>
        <a:srgbClr val="FFFFFF"/>
      </a:lt2>
      <a:accent1>
        <a:srgbClr val="364395"/>
      </a:accent1>
      <a:accent2>
        <a:srgbClr val="5E69AA"/>
      </a:accent2>
      <a:accent3>
        <a:srgbClr val="FDF9F3"/>
      </a:accent3>
      <a:accent4>
        <a:srgbClr val="000000"/>
      </a:accent4>
      <a:accent5>
        <a:srgbClr val="AEB0C8"/>
      </a:accent5>
      <a:accent6>
        <a:srgbClr val="545E9A"/>
      </a:accent6>
      <a:hlink>
        <a:srgbClr val="727BB5"/>
      </a:hlink>
      <a:folHlink>
        <a:srgbClr val="868EBF"/>
      </a:folHlink>
    </a:clrScheme>
    <a:fontScheme name="Pearson_Presentation">
      <a:majorFont>
        <a:latin typeface="Verdana"/>
        <a:ea typeface=""/>
        <a:cs typeface="Arial"/>
      </a:majorFont>
      <a:minorFont>
        <a:latin typeface="Verdan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64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64" charset="0"/>
            <a:cs typeface="Arial" charset="0"/>
          </a:defRPr>
        </a:defPPr>
      </a:lstStyle>
    </a:lnDef>
  </a:objectDefaults>
  <a:extraClrSchemeLst>
    <a:extraClrScheme>
      <a:clrScheme name="Pearson_Presentation 1">
        <a:dk1>
          <a:srgbClr val="000000"/>
        </a:dk1>
        <a:lt1>
          <a:srgbClr val="FBF5EA"/>
        </a:lt1>
        <a:dk2>
          <a:srgbClr val="364395"/>
        </a:dk2>
        <a:lt2>
          <a:srgbClr val="FFFFFF"/>
        </a:lt2>
        <a:accent1>
          <a:srgbClr val="9D1348"/>
        </a:accent1>
        <a:accent2>
          <a:srgbClr val="008B5D"/>
        </a:accent2>
        <a:accent3>
          <a:srgbClr val="FDF9F3"/>
        </a:accent3>
        <a:accent4>
          <a:srgbClr val="000000"/>
        </a:accent4>
        <a:accent5>
          <a:srgbClr val="CCAAB1"/>
        </a:accent5>
        <a:accent6>
          <a:srgbClr val="007D53"/>
        </a:accent6>
        <a:hlink>
          <a:srgbClr val="364395"/>
        </a:hlink>
        <a:folHlink>
          <a:srgbClr val="ED6B0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earson_Presentation 2">
        <a:dk1>
          <a:srgbClr val="000000"/>
        </a:dk1>
        <a:lt1>
          <a:srgbClr val="FBF5EA"/>
        </a:lt1>
        <a:dk2>
          <a:srgbClr val="364395"/>
        </a:dk2>
        <a:lt2>
          <a:srgbClr val="FFFFFF"/>
        </a:lt2>
        <a:accent1>
          <a:srgbClr val="364395"/>
        </a:accent1>
        <a:accent2>
          <a:srgbClr val="5E69AA"/>
        </a:accent2>
        <a:accent3>
          <a:srgbClr val="FDF9F3"/>
        </a:accent3>
        <a:accent4>
          <a:srgbClr val="000000"/>
        </a:accent4>
        <a:accent5>
          <a:srgbClr val="AEB0C8"/>
        </a:accent5>
        <a:accent6>
          <a:srgbClr val="545E9A"/>
        </a:accent6>
        <a:hlink>
          <a:srgbClr val="727BB5"/>
        </a:hlink>
        <a:folHlink>
          <a:srgbClr val="868EB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4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3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2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1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Pearson_blue</Template>
  <TotalTime>3879</TotalTime>
  <Words>1194</Words>
  <Application>Microsoft Office PowerPoint</Application>
  <PresentationFormat>A4 Paper (210x297 mm)</PresentationFormat>
  <Paragraphs>125</Paragraphs>
  <Slides>20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6</vt:i4>
      </vt:variant>
      <vt:variant>
        <vt:lpstr>Slide Titles</vt:lpstr>
      </vt:variant>
      <vt:variant>
        <vt:i4>20</vt:i4>
      </vt:variant>
    </vt:vector>
  </HeadingPairs>
  <TitlesOfParts>
    <vt:vector size="26" baseType="lpstr">
      <vt:lpstr>Pearson_Presentation</vt:lpstr>
      <vt:lpstr>4_Custom Design</vt:lpstr>
      <vt:lpstr>3_Custom Design</vt:lpstr>
      <vt:lpstr>2_Custom Design</vt:lpstr>
      <vt:lpstr>Custom Design</vt:lpstr>
      <vt:lpstr>1_Custom Design</vt:lpstr>
      <vt:lpstr>Teaching and Learning with Technology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  <vt:lpstr>Chapter 2 Technology and Learning</vt:lpstr>
    </vt:vector>
  </TitlesOfParts>
  <Company>Pearson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rosimerr</dc:creator>
  <dc:description>Built by: www.mediasterling.com</dc:description>
  <cp:lastModifiedBy>Maria Feliberty</cp:lastModifiedBy>
  <cp:revision>68</cp:revision>
  <dcterms:created xsi:type="dcterms:W3CDTF">2010-11-30T15:25:05Z</dcterms:created>
  <dcterms:modified xsi:type="dcterms:W3CDTF">2014-04-24T17:57:32Z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_version">
    <vt:lpwstr>v1.0.1</vt:lpwstr>
  </property>
</Properties>
</file>

<file path=docProps/thumbnail.jpeg>
</file>